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9" r:id="rId4"/>
    <p:sldId id="260" r:id="rId5"/>
    <p:sldId id="261" r:id="rId6"/>
    <p:sldId id="262" r:id="rId7"/>
    <p:sldId id="264" r:id="rId8"/>
    <p:sldId id="267" r:id="rId9"/>
    <p:sldId id="268" r:id="rId10"/>
    <p:sldId id="265" r:id="rId11"/>
    <p:sldId id="266" r:id="rId12"/>
    <p:sldId id="269" r:id="rId13"/>
    <p:sldId id="270" r:id="rId14"/>
    <p:sldId id="274" r:id="rId15"/>
    <p:sldId id="272"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4444"/>
  </p:normalViewPr>
  <p:slideViewPr>
    <p:cSldViewPr snapToGrid="0" snapToObjects="1">
      <p:cViewPr varScale="1">
        <p:scale>
          <a:sx n="128" d="100"/>
          <a:sy n="128" d="100"/>
        </p:scale>
        <p:origin x="184"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9BBC6-CB55-3F4D-88EC-475C22136234}" type="datetimeFigureOut">
              <a:rPr lang="en-US" smtClean="0"/>
              <a:t>3/7/17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7D0045-F980-3249-AA44-13BE19BA8146}" type="slidenum">
              <a:rPr lang="en-US" smtClean="0"/>
              <a:t>‹#›</a:t>
            </a:fld>
            <a:endParaRPr lang="en-US"/>
          </a:p>
        </p:txBody>
      </p:sp>
    </p:spTree>
    <p:extLst>
      <p:ext uri="{BB962C8B-B14F-4D97-AF65-F5344CB8AC3E}">
        <p14:creationId xmlns:p14="http://schemas.microsoft.com/office/powerpoint/2010/main" val="1829912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www.tensorflow.org</a:t>
            </a:r>
            <a:r>
              <a:rPr lang="en-US" dirty="0" smtClean="0"/>
              <a:t>/</a:t>
            </a:r>
            <a:r>
              <a:rPr lang="en-US" dirty="0" err="1" smtClean="0"/>
              <a:t>api_guides</a:t>
            </a:r>
            <a:r>
              <a:rPr lang="en-US" dirty="0" smtClean="0"/>
              <a:t>/python/</a:t>
            </a:r>
            <a:r>
              <a:rPr lang="en-US" dirty="0" err="1" smtClean="0"/>
              <a:t>control_flow_ops</a:t>
            </a:r>
            <a:endParaRPr lang="en-US" dirty="0" smtClean="0"/>
          </a:p>
          <a:p>
            <a:endParaRPr lang="en-US" dirty="0" smtClean="0"/>
          </a:p>
          <a:p>
            <a:r>
              <a:rPr lang="en-US" dirty="0" smtClean="0"/>
              <a:t>https://</a:t>
            </a:r>
            <a:r>
              <a:rPr lang="en-US" dirty="0" err="1" smtClean="0"/>
              <a:t>www.tensorflow.org</a:t>
            </a:r>
            <a:r>
              <a:rPr lang="en-US" dirty="0" smtClean="0"/>
              <a:t>/</a:t>
            </a:r>
            <a:r>
              <a:rPr lang="en-US" dirty="0" err="1" smtClean="0"/>
              <a:t>api_guides</a:t>
            </a:r>
            <a:r>
              <a:rPr lang="en-US" dirty="0" smtClean="0"/>
              <a:t>/python/</a:t>
            </a:r>
            <a:r>
              <a:rPr lang="en-US" dirty="0" err="1" smtClean="0"/>
              <a:t>math_ops</a:t>
            </a:r>
            <a:endParaRPr lang="en-US" dirty="0"/>
          </a:p>
        </p:txBody>
      </p:sp>
      <p:sp>
        <p:nvSpPr>
          <p:cNvPr id="4" name="Slide Number Placeholder 3"/>
          <p:cNvSpPr>
            <a:spLocks noGrp="1"/>
          </p:cNvSpPr>
          <p:nvPr>
            <p:ph type="sldNum" sz="quarter" idx="10"/>
          </p:nvPr>
        </p:nvSpPr>
        <p:spPr/>
        <p:txBody>
          <a:bodyPr/>
          <a:lstStyle/>
          <a:p>
            <a:fld id="{137D0045-F980-3249-AA44-13BE19BA8146}" type="slidenum">
              <a:rPr lang="en-US" smtClean="0"/>
              <a:t>6</a:t>
            </a:fld>
            <a:endParaRPr lang="en-US"/>
          </a:p>
        </p:txBody>
      </p:sp>
    </p:spTree>
    <p:extLst>
      <p:ext uri="{BB962C8B-B14F-4D97-AF65-F5344CB8AC3E}">
        <p14:creationId xmlns:p14="http://schemas.microsoft.com/office/powerpoint/2010/main" val="1264055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7D0045-F980-3249-AA44-13BE19BA8146}" type="slidenum">
              <a:rPr lang="en-US" smtClean="0"/>
              <a:t>7</a:t>
            </a:fld>
            <a:endParaRPr lang="en-US"/>
          </a:p>
        </p:txBody>
      </p:sp>
    </p:spTree>
    <p:extLst>
      <p:ext uri="{BB962C8B-B14F-4D97-AF65-F5344CB8AC3E}">
        <p14:creationId xmlns:p14="http://schemas.microsoft.com/office/powerpoint/2010/main" val="122208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7D0045-F980-3249-AA44-13BE19BA8146}" type="slidenum">
              <a:rPr lang="en-US" smtClean="0"/>
              <a:t>8</a:t>
            </a:fld>
            <a:endParaRPr lang="en-US"/>
          </a:p>
        </p:txBody>
      </p:sp>
    </p:spTree>
    <p:extLst>
      <p:ext uri="{BB962C8B-B14F-4D97-AF65-F5344CB8AC3E}">
        <p14:creationId xmlns:p14="http://schemas.microsoft.com/office/powerpoint/2010/main" val="167254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7D0045-F980-3249-AA44-13BE19BA8146}" type="slidenum">
              <a:rPr lang="en-US" smtClean="0"/>
              <a:t>9</a:t>
            </a:fld>
            <a:endParaRPr lang="en-US"/>
          </a:p>
        </p:txBody>
      </p:sp>
    </p:spTree>
    <p:extLst>
      <p:ext uri="{BB962C8B-B14F-4D97-AF65-F5344CB8AC3E}">
        <p14:creationId xmlns:p14="http://schemas.microsoft.com/office/powerpoint/2010/main" val="46065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7D0045-F980-3249-AA44-13BE19BA8146}" type="slidenum">
              <a:rPr lang="en-US" smtClean="0"/>
              <a:t>10</a:t>
            </a:fld>
            <a:endParaRPr lang="en-US"/>
          </a:p>
        </p:txBody>
      </p:sp>
    </p:spTree>
    <p:extLst>
      <p:ext uri="{BB962C8B-B14F-4D97-AF65-F5344CB8AC3E}">
        <p14:creationId xmlns:p14="http://schemas.microsoft.com/office/powerpoint/2010/main" val="1494930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7D0045-F980-3249-AA44-13BE19BA8146}" type="slidenum">
              <a:rPr lang="en-US" smtClean="0"/>
              <a:t>13</a:t>
            </a:fld>
            <a:endParaRPr lang="en-US"/>
          </a:p>
        </p:txBody>
      </p:sp>
    </p:spTree>
    <p:extLst>
      <p:ext uri="{BB962C8B-B14F-4D97-AF65-F5344CB8AC3E}">
        <p14:creationId xmlns:p14="http://schemas.microsoft.com/office/powerpoint/2010/main" val="1714051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3/7/17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3/7/17</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tensorflow.org/api_guides/python/contrib.layer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9098"/>
            <a:ext cx="8689976" cy="2509213"/>
          </a:xfrm>
        </p:spPr>
        <p:txBody>
          <a:bodyPr/>
          <a:lstStyle/>
          <a:p>
            <a:r>
              <a:rPr lang="en-US" cap="none" dirty="0" smtClean="0"/>
              <a:t>Introduction to TensorFlow</a:t>
            </a:r>
            <a:endParaRPr lang="en-US" sz="2000" cap="none" dirty="0"/>
          </a:p>
        </p:txBody>
      </p:sp>
      <p:sp>
        <p:nvSpPr>
          <p:cNvPr id="3" name="Subtitle 2"/>
          <p:cNvSpPr>
            <a:spLocks noGrp="1"/>
          </p:cNvSpPr>
          <p:nvPr>
            <p:ph type="subTitle" idx="1"/>
          </p:nvPr>
        </p:nvSpPr>
        <p:spPr/>
        <p:txBody>
          <a:bodyPr/>
          <a:lstStyle/>
          <a:p>
            <a:r>
              <a:rPr lang="en-US" cap="none" dirty="0" smtClean="0"/>
              <a:t>Alexey Svyatkovskiy</a:t>
            </a:r>
            <a:endParaRPr lang="en-US" cap="none" dirty="0"/>
          </a:p>
        </p:txBody>
      </p:sp>
    </p:spTree>
    <p:extLst>
      <p:ext uri="{BB962C8B-B14F-4D97-AF65-F5344CB8AC3E}">
        <p14:creationId xmlns:p14="http://schemas.microsoft.com/office/powerpoint/2010/main" val="14217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86503"/>
            <a:ext cx="10364451" cy="1596177"/>
          </a:xfrm>
        </p:spPr>
        <p:txBody>
          <a:bodyPr/>
          <a:lstStyle/>
          <a:p>
            <a:r>
              <a:rPr lang="en-US" cap="none" dirty="0" smtClean="0"/>
              <a:t>Hands-on </a:t>
            </a:r>
            <a:r>
              <a:rPr lang="en-US" cap="none" dirty="0" err="1" smtClean="0"/>
              <a:t>Tensorboard</a:t>
            </a:r>
            <a:r>
              <a:rPr lang="en-US" cap="none" dirty="0" smtClean="0"/>
              <a:t> demo</a:t>
            </a:r>
            <a:endParaRPr lang="en-US" cap="none" dirty="0"/>
          </a:p>
        </p:txBody>
      </p:sp>
      <p:sp>
        <p:nvSpPr>
          <p:cNvPr id="3" name="Content Placeholder 2"/>
          <p:cNvSpPr>
            <a:spLocks noGrp="1"/>
          </p:cNvSpPr>
          <p:nvPr>
            <p:ph sz="quarter" idx="13"/>
          </p:nvPr>
        </p:nvSpPr>
        <p:spPr>
          <a:xfrm>
            <a:off x="124691" y="1670860"/>
            <a:ext cx="11153535" cy="5029197"/>
          </a:xfrm>
        </p:spPr>
        <p:txBody>
          <a:bodyPr>
            <a:normAutofit/>
          </a:bodyPr>
          <a:lstStyle/>
          <a:p>
            <a:r>
              <a:rPr lang="en-US" cap="none" dirty="0"/>
              <a:t>Our next task is a "Hello world" of deep learning MNIST handwritten digit classification. Given enough images and labels, we would like to figure out the weights and biases so the model can correctly identify digits.</a:t>
            </a:r>
          </a:p>
        </p:txBody>
      </p:sp>
      <p:pic>
        <p:nvPicPr>
          <p:cNvPr id="6148" name="Picture 4" descr="http://localhost:8888/notebooks/graphics/mnis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05" y="3017520"/>
            <a:ext cx="8017002" cy="301752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localhost:8888/notebooks/graphics/mnis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0313" y="3267037"/>
            <a:ext cx="7546744" cy="3534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2701637" y="3366655"/>
            <a:ext cx="1970116" cy="82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Donut 6"/>
          <p:cNvSpPr/>
          <p:nvPr/>
        </p:nvSpPr>
        <p:spPr>
          <a:xfrm>
            <a:off x="2335878" y="3050773"/>
            <a:ext cx="365759" cy="513746"/>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777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339251"/>
            <a:ext cx="10364451" cy="1596177"/>
          </a:xfrm>
        </p:spPr>
        <p:txBody>
          <a:bodyPr>
            <a:normAutofit/>
          </a:bodyPr>
          <a:lstStyle/>
          <a:p>
            <a:r>
              <a:rPr lang="en-US" sz="8000" dirty="0" smtClean="0">
                <a:solidFill>
                  <a:srgbClr val="FF0000"/>
                </a:solidFill>
              </a:rPr>
              <a:t>(DEMO)</a:t>
            </a:r>
            <a:endParaRPr lang="en-US" sz="8000" dirty="0">
              <a:solidFill>
                <a:srgbClr val="FF0000"/>
              </a:solidFill>
            </a:endParaRPr>
          </a:p>
        </p:txBody>
      </p:sp>
    </p:spTree>
    <p:extLst>
      <p:ext uri="{BB962C8B-B14F-4D97-AF65-F5344CB8AC3E}">
        <p14:creationId xmlns:p14="http://schemas.microsoft.com/office/powerpoint/2010/main" val="1528440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Overview of APIs</a:t>
            </a:r>
            <a:endParaRPr lang="en-US" cap="none" dirty="0"/>
          </a:p>
        </p:txBody>
      </p:sp>
      <p:pic>
        <p:nvPicPr>
          <p:cNvPr id="5" name="Picture 4"/>
          <p:cNvPicPr>
            <a:picLocks noChangeAspect="1"/>
          </p:cNvPicPr>
          <p:nvPr/>
        </p:nvPicPr>
        <p:blipFill>
          <a:blip r:embed="rId2"/>
          <a:stretch>
            <a:fillRect/>
          </a:stretch>
        </p:blipFill>
        <p:spPr>
          <a:xfrm>
            <a:off x="2845665" y="1943145"/>
            <a:ext cx="6500669" cy="4436335"/>
          </a:xfrm>
          <a:prstGeom prst="rect">
            <a:avLst/>
          </a:prstGeom>
        </p:spPr>
      </p:pic>
    </p:spTree>
    <p:extLst>
      <p:ext uri="{BB962C8B-B14F-4D97-AF65-F5344CB8AC3E}">
        <p14:creationId xmlns:p14="http://schemas.microsoft.com/office/powerpoint/2010/main" val="1721259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78190"/>
            <a:ext cx="10364451" cy="1596177"/>
          </a:xfrm>
        </p:spPr>
        <p:txBody>
          <a:bodyPr/>
          <a:lstStyle/>
          <a:p>
            <a:r>
              <a:rPr lang="en-US" cap="none" dirty="0" err="1"/>
              <a:t>tensorflow.layers</a:t>
            </a:r>
            <a:r>
              <a:rPr lang="en-US" cap="none" dirty="0"/>
              <a:t> module</a:t>
            </a:r>
          </a:p>
        </p:txBody>
      </p:sp>
      <p:sp>
        <p:nvSpPr>
          <p:cNvPr id="3" name="Content Placeholder 2"/>
          <p:cNvSpPr>
            <a:spLocks noGrp="1"/>
          </p:cNvSpPr>
          <p:nvPr>
            <p:ph sz="quarter" idx="13"/>
          </p:nvPr>
        </p:nvSpPr>
        <p:spPr>
          <a:xfrm>
            <a:off x="913774" y="1105595"/>
            <a:ext cx="10363826" cy="3929148"/>
          </a:xfrm>
        </p:spPr>
        <p:txBody>
          <a:bodyPr/>
          <a:lstStyle/>
          <a:p>
            <a:r>
              <a:rPr lang="en-US" cap="none" dirty="0"/>
              <a:t>Details: </a:t>
            </a:r>
            <a:r>
              <a:rPr lang="en-US" cap="none" dirty="0">
                <a:hlinkClick r:id="rId3"/>
              </a:rPr>
              <a:t>https://</a:t>
            </a:r>
            <a:r>
              <a:rPr lang="en-US" cap="none" dirty="0" smtClean="0">
                <a:hlinkClick r:id="rId3"/>
              </a:rPr>
              <a:t>www.tensorflow.org/api_guides/python/contrib.layers</a:t>
            </a:r>
            <a:endParaRPr lang="en-US" cap="none" dirty="0" smtClean="0"/>
          </a:p>
          <a:p>
            <a:r>
              <a:rPr lang="en-US" cap="none" dirty="0" smtClean="0"/>
              <a:t>Layers module provides a higher-level API for </a:t>
            </a:r>
            <a:r>
              <a:rPr lang="en-US" cap="none" dirty="0" err="1" smtClean="0"/>
              <a:t>tensorflow</a:t>
            </a:r>
            <a:r>
              <a:rPr lang="en-US" cap="none" dirty="0" smtClean="0"/>
              <a:t>, where one does not have to multiply matrices and vectors, but think in terms of layers. For instance, for the CNN example from the demo this would be:</a:t>
            </a:r>
            <a:endParaRPr lang="en-US" cap="none" dirty="0"/>
          </a:p>
        </p:txBody>
      </p:sp>
      <p:sp>
        <p:nvSpPr>
          <p:cNvPr id="5" name="Rectangle 4"/>
          <p:cNvSpPr/>
          <p:nvPr/>
        </p:nvSpPr>
        <p:spPr>
          <a:xfrm>
            <a:off x="955964" y="2842952"/>
            <a:ext cx="3416531" cy="490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onv</a:t>
            </a:r>
            <a:r>
              <a:rPr lang="en-US" dirty="0" smtClean="0"/>
              <a:t> 5x5 (</a:t>
            </a:r>
            <a:r>
              <a:rPr lang="en-US" dirty="0" err="1" smtClean="0"/>
              <a:t>relu</a:t>
            </a:r>
            <a:r>
              <a:rPr lang="en-US" dirty="0" smtClean="0"/>
              <a:t>)</a:t>
            </a:r>
            <a:endParaRPr lang="en-US" dirty="0"/>
          </a:p>
        </p:txBody>
      </p:sp>
      <p:sp>
        <p:nvSpPr>
          <p:cNvPr id="6" name="Rectangle 5"/>
          <p:cNvSpPr/>
          <p:nvPr/>
        </p:nvSpPr>
        <p:spPr>
          <a:xfrm>
            <a:off x="955964" y="3402671"/>
            <a:ext cx="3416531" cy="490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dirty="0" smtClean="0"/>
              <a:t>ax pool 2x2</a:t>
            </a:r>
            <a:endParaRPr lang="en-US" dirty="0"/>
          </a:p>
        </p:txBody>
      </p:sp>
      <p:sp>
        <p:nvSpPr>
          <p:cNvPr id="7" name="Rectangle 6"/>
          <p:cNvSpPr/>
          <p:nvPr/>
        </p:nvSpPr>
        <p:spPr>
          <a:xfrm>
            <a:off x="955964" y="3970703"/>
            <a:ext cx="3416531" cy="490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onv</a:t>
            </a:r>
            <a:r>
              <a:rPr lang="en-US" dirty="0" smtClean="0"/>
              <a:t> 5x5 (</a:t>
            </a:r>
            <a:r>
              <a:rPr lang="en-US" dirty="0" err="1" smtClean="0"/>
              <a:t>relu</a:t>
            </a:r>
            <a:r>
              <a:rPr lang="en-US" dirty="0" smtClean="0"/>
              <a:t>)</a:t>
            </a:r>
            <a:endParaRPr lang="en-US" dirty="0"/>
          </a:p>
        </p:txBody>
      </p:sp>
      <p:sp>
        <p:nvSpPr>
          <p:cNvPr id="8" name="Rectangle 7"/>
          <p:cNvSpPr/>
          <p:nvPr/>
        </p:nvSpPr>
        <p:spPr>
          <a:xfrm>
            <a:off x="955963" y="4547056"/>
            <a:ext cx="3416531" cy="490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dirty="0" smtClean="0"/>
              <a:t>ax pool 2x2</a:t>
            </a:r>
            <a:endParaRPr lang="en-US" dirty="0"/>
          </a:p>
        </p:txBody>
      </p:sp>
      <p:sp>
        <p:nvSpPr>
          <p:cNvPr id="9" name="Rectangle 8"/>
          <p:cNvSpPr/>
          <p:nvPr/>
        </p:nvSpPr>
        <p:spPr>
          <a:xfrm>
            <a:off x="967046" y="5123401"/>
            <a:ext cx="3416531" cy="490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r>
              <a:rPr lang="en-US" dirty="0" smtClean="0"/>
              <a:t>ense (</a:t>
            </a:r>
            <a:r>
              <a:rPr lang="en-US" dirty="0" err="1" smtClean="0"/>
              <a:t>relu</a:t>
            </a:r>
            <a:r>
              <a:rPr lang="en-US" dirty="0" smtClean="0"/>
              <a:t>)</a:t>
            </a:r>
            <a:endParaRPr lang="en-US" dirty="0"/>
          </a:p>
        </p:txBody>
      </p:sp>
      <p:sp>
        <p:nvSpPr>
          <p:cNvPr id="10" name="Rectangle 9"/>
          <p:cNvSpPr/>
          <p:nvPr/>
        </p:nvSpPr>
        <p:spPr>
          <a:xfrm>
            <a:off x="967046" y="5688669"/>
            <a:ext cx="3416531" cy="490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r>
              <a:rPr lang="en-US" dirty="0" smtClean="0"/>
              <a:t>ropout 0.5</a:t>
            </a:r>
            <a:endParaRPr lang="en-US" dirty="0"/>
          </a:p>
        </p:txBody>
      </p:sp>
      <p:sp>
        <p:nvSpPr>
          <p:cNvPr id="11" name="Rectangle 10"/>
          <p:cNvSpPr/>
          <p:nvPr/>
        </p:nvSpPr>
        <p:spPr>
          <a:xfrm>
            <a:off x="975359" y="6270560"/>
            <a:ext cx="3416531" cy="490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r>
              <a:rPr lang="en-US" dirty="0" smtClean="0"/>
              <a:t>ense (linear)</a:t>
            </a:r>
            <a:endParaRPr lang="en-US" dirty="0"/>
          </a:p>
        </p:txBody>
      </p:sp>
      <p:sp>
        <p:nvSpPr>
          <p:cNvPr id="12" name="TextBox 11"/>
          <p:cNvSpPr txBox="1"/>
          <p:nvPr/>
        </p:nvSpPr>
        <p:spPr>
          <a:xfrm>
            <a:off x="5893724" y="2734887"/>
            <a:ext cx="5797741" cy="4093428"/>
          </a:xfrm>
          <a:prstGeom prst="rect">
            <a:avLst/>
          </a:prstGeom>
          <a:noFill/>
        </p:spPr>
        <p:txBody>
          <a:bodyPr wrap="none" rtlCol="0">
            <a:spAutoFit/>
          </a:bodyPr>
          <a:lstStyle/>
          <a:p>
            <a:r>
              <a:rPr lang="en-US" sz="2000" b="1" dirty="0"/>
              <a:t>x</a:t>
            </a:r>
            <a:r>
              <a:rPr lang="en-US" sz="2000" b="1" dirty="0" smtClean="0"/>
              <a:t> = tf.layes.conv_2d(x, </a:t>
            </a:r>
            <a:r>
              <a:rPr lang="en-US" sz="2000" b="1" dirty="0" err="1" smtClean="0"/>
              <a:t>kernel_size</a:t>
            </a:r>
            <a:r>
              <a:rPr lang="en-US" sz="2000" b="1" dirty="0" smtClean="0"/>
              <a:t>=[5,5,…])</a:t>
            </a:r>
          </a:p>
          <a:p>
            <a:endParaRPr lang="en-US" sz="2000" b="1" dirty="0"/>
          </a:p>
          <a:p>
            <a:r>
              <a:rPr lang="en-US" sz="2000" b="1" dirty="0" smtClean="0"/>
              <a:t>x = tf.layes.max_pooling2d(x</a:t>
            </a:r>
            <a:r>
              <a:rPr lang="en-US" sz="2000" b="1" dirty="0"/>
              <a:t>, </a:t>
            </a:r>
            <a:r>
              <a:rPr lang="en-US" sz="2000" b="1" dirty="0" err="1"/>
              <a:t>kernel_size</a:t>
            </a:r>
            <a:r>
              <a:rPr lang="en-US" sz="2000" b="1" dirty="0" smtClean="0"/>
              <a:t>=[2,2,…])</a:t>
            </a:r>
            <a:endParaRPr lang="en-US" sz="2000" b="1" dirty="0"/>
          </a:p>
          <a:p>
            <a:r>
              <a:rPr lang="en-US" sz="2000" b="1" dirty="0" smtClean="0"/>
              <a:t> </a:t>
            </a:r>
          </a:p>
          <a:p>
            <a:r>
              <a:rPr lang="en-US" sz="2000" b="1" dirty="0"/>
              <a:t>x = tf.layes.conv_2d(x, </a:t>
            </a:r>
            <a:r>
              <a:rPr lang="en-US" sz="2000" b="1" dirty="0" err="1"/>
              <a:t>kernel_size</a:t>
            </a:r>
            <a:r>
              <a:rPr lang="en-US" sz="2000" b="1" dirty="0"/>
              <a:t>=[5,5,…])</a:t>
            </a:r>
          </a:p>
          <a:p>
            <a:endParaRPr lang="en-US" sz="2000" b="1" dirty="0" smtClean="0"/>
          </a:p>
          <a:p>
            <a:r>
              <a:rPr lang="en-US" sz="2000" b="1" dirty="0"/>
              <a:t>x = tf.layes.max_pooling2d(x, </a:t>
            </a:r>
            <a:r>
              <a:rPr lang="en-US" sz="2000" b="1" dirty="0" err="1"/>
              <a:t>kernel_size</a:t>
            </a:r>
            <a:r>
              <a:rPr lang="en-US" sz="2000" b="1" dirty="0"/>
              <a:t>=[2,2,…])</a:t>
            </a:r>
          </a:p>
          <a:p>
            <a:endParaRPr lang="en-US" sz="2000" b="1" dirty="0" smtClean="0"/>
          </a:p>
          <a:p>
            <a:r>
              <a:rPr lang="en-US" sz="2000" b="1" dirty="0" smtClean="0"/>
              <a:t>x = </a:t>
            </a:r>
            <a:r>
              <a:rPr lang="en-US" sz="2000" b="1" dirty="0" err="1" smtClean="0"/>
              <a:t>tf.layers.dense</a:t>
            </a:r>
            <a:r>
              <a:rPr lang="en-US" sz="2000" b="1" dirty="0" smtClean="0"/>
              <a:t>(x, </a:t>
            </a:r>
            <a:r>
              <a:rPr lang="en-US" sz="2000" b="1" dirty="0" err="1" smtClean="0"/>
              <a:t>activation_fn</a:t>
            </a:r>
            <a:r>
              <a:rPr lang="en-US" sz="2000" b="1" dirty="0" smtClean="0"/>
              <a:t>=</a:t>
            </a:r>
            <a:r>
              <a:rPr lang="en-US" sz="2000" b="1" dirty="0" err="1" smtClean="0"/>
              <a:t>tf.nn.relu</a:t>
            </a:r>
            <a:r>
              <a:rPr lang="en-US" sz="2000" b="1" dirty="0" smtClean="0"/>
              <a:t>)</a:t>
            </a:r>
          </a:p>
          <a:p>
            <a:endParaRPr lang="en-US" sz="2000" b="1" dirty="0"/>
          </a:p>
          <a:p>
            <a:r>
              <a:rPr lang="en-US" sz="2000" b="1" dirty="0" smtClean="0"/>
              <a:t>x = </a:t>
            </a:r>
            <a:r>
              <a:rPr lang="en-US" sz="2000" b="1" dirty="0" err="1" smtClean="0"/>
              <a:t>tf.layers.dropout</a:t>
            </a:r>
            <a:r>
              <a:rPr lang="en-US" sz="2000" b="1" dirty="0" smtClean="0"/>
              <a:t>(x,0.5)</a:t>
            </a:r>
          </a:p>
          <a:p>
            <a:endParaRPr lang="en-US" sz="2000" b="1" dirty="0"/>
          </a:p>
          <a:p>
            <a:r>
              <a:rPr lang="en-US" sz="2000" b="1" dirty="0"/>
              <a:t>x = </a:t>
            </a:r>
            <a:r>
              <a:rPr lang="en-US" sz="2000" b="1" dirty="0" err="1" smtClean="0"/>
              <a:t>tf.layers.dense</a:t>
            </a:r>
            <a:r>
              <a:rPr lang="en-US" sz="2000" b="1" dirty="0" smtClean="0"/>
              <a:t>(x)</a:t>
            </a:r>
            <a:endParaRPr lang="en-US" sz="2000" b="1" dirty="0"/>
          </a:p>
        </p:txBody>
      </p:sp>
      <p:sp>
        <p:nvSpPr>
          <p:cNvPr id="13" name="Pentagon 12"/>
          <p:cNvSpPr/>
          <p:nvPr/>
        </p:nvSpPr>
        <p:spPr>
          <a:xfrm>
            <a:off x="4781962" y="3539985"/>
            <a:ext cx="989214" cy="23939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318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2047"/>
            <a:ext cx="10364451" cy="1596177"/>
          </a:xfrm>
        </p:spPr>
        <p:txBody>
          <a:bodyPr/>
          <a:lstStyle/>
          <a:p>
            <a:r>
              <a:rPr lang="en-US" cap="none" dirty="0"/>
              <a:t>Estimator API and </a:t>
            </a:r>
            <a:r>
              <a:rPr lang="en-US" cap="none" dirty="0" err="1"/>
              <a:t>Keras</a:t>
            </a:r>
            <a:endParaRPr lang="en-US" dirty="0"/>
          </a:p>
        </p:txBody>
      </p:sp>
      <p:sp>
        <p:nvSpPr>
          <p:cNvPr id="4" name="Rectangle 3"/>
          <p:cNvSpPr/>
          <p:nvPr/>
        </p:nvSpPr>
        <p:spPr>
          <a:xfrm>
            <a:off x="9392071" y="5446644"/>
            <a:ext cx="2111432" cy="839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Predictions</a:t>
            </a:r>
            <a:endParaRPr lang="en-US" dirty="0"/>
          </a:p>
        </p:txBody>
      </p:sp>
      <p:sp>
        <p:nvSpPr>
          <p:cNvPr id="5" name="Rectangle 4"/>
          <p:cNvSpPr/>
          <p:nvPr/>
        </p:nvSpPr>
        <p:spPr>
          <a:xfrm>
            <a:off x="1019916" y="3944388"/>
            <a:ext cx="1992284" cy="773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Input, labels</a:t>
            </a:r>
            <a:endParaRPr lang="en-US" dirty="0"/>
          </a:p>
        </p:txBody>
      </p:sp>
      <p:sp>
        <p:nvSpPr>
          <p:cNvPr id="6" name="Oval 5"/>
          <p:cNvSpPr/>
          <p:nvPr/>
        </p:nvSpPr>
        <p:spPr>
          <a:xfrm>
            <a:off x="4379108" y="3632661"/>
            <a:ext cx="3433157" cy="13965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7" name="Right Arrow 6"/>
          <p:cNvSpPr/>
          <p:nvPr/>
        </p:nvSpPr>
        <p:spPr>
          <a:xfrm>
            <a:off x="3225338" y="4148051"/>
            <a:ext cx="980902"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7955281" y="4143893"/>
            <a:ext cx="980902"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359428" y="3510222"/>
            <a:ext cx="2111432" cy="839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Evaluation loop (cross validation)</a:t>
            </a:r>
            <a:endParaRPr lang="en-US" dirty="0"/>
          </a:p>
        </p:txBody>
      </p:sp>
      <p:sp>
        <p:nvSpPr>
          <p:cNvPr id="10" name="Rectangle 9"/>
          <p:cNvSpPr/>
          <p:nvPr/>
        </p:nvSpPr>
        <p:spPr>
          <a:xfrm>
            <a:off x="9284089" y="1901790"/>
            <a:ext cx="2111432" cy="839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Training loop</a:t>
            </a:r>
            <a:endParaRPr lang="en-US" dirty="0"/>
          </a:p>
        </p:txBody>
      </p:sp>
      <p:sp>
        <p:nvSpPr>
          <p:cNvPr id="11" name="Curved Left Arrow 10"/>
          <p:cNvSpPr/>
          <p:nvPr/>
        </p:nvSpPr>
        <p:spPr>
          <a:xfrm>
            <a:off x="11637818" y="3434023"/>
            <a:ext cx="482138" cy="11124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Left Arrow 11"/>
          <p:cNvSpPr/>
          <p:nvPr/>
        </p:nvSpPr>
        <p:spPr>
          <a:xfrm>
            <a:off x="11599026" y="1792320"/>
            <a:ext cx="482138" cy="11124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ight Arrow 12"/>
          <p:cNvSpPr/>
          <p:nvPr/>
        </p:nvSpPr>
        <p:spPr>
          <a:xfrm>
            <a:off x="7871899" y="5135876"/>
            <a:ext cx="980902" cy="374073"/>
          </a:xfrm>
          <a:prstGeom prst="rightArrow">
            <a:avLst/>
          </a:prstGeom>
          <a:scene3d>
            <a:camera prst="orthographicFront">
              <a:rot lat="0" lon="0" rev="194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7918839" y="3123475"/>
            <a:ext cx="980902" cy="374073"/>
          </a:xfrm>
          <a:prstGeom prst="rightArrow">
            <a:avLst/>
          </a:prstGeom>
          <a:scene3d>
            <a:camera prst="orthographicFront">
              <a:rot lat="0" lon="0" rev="21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150704" y="1702869"/>
            <a:ext cx="8969252" cy="5065680"/>
          </a:xfrm>
          <a:prstGeom prst="rect">
            <a:avLst/>
          </a:prstGeom>
          <a:noFill/>
          <a:ln w="41275">
            <a:solidFill>
              <a:schemeClr val="accent1">
                <a:shade val="50000"/>
              </a:schemeClr>
            </a:solidFill>
            <a:prstDash val="dash"/>
          </a:ln>
        </p:spPr>
        <p:txBody>
          <a:bodyPr wrap="square" rtlCol="0">
            <a:spAutoFit/>
          </a:bodyPr>
          <a:lstStyle/>
          <a:p>
            <a:endParaRPr lang="en-US"/>
          </a:p>
        </p:txBody>
      </p:sp>
      <p:sp>
        <p:nvSpPr>
          <p:cNvPr id="18" name="TextBox 17"/>
          <p:cNvSpPr txBox="1"/>
          <p:nvPr/>
        </p:nvSpPr>
        <p:spPr>
          <a:xfrm>
            <a:off x="9385297" y="2725856"/>
            <a:ext cx="500458" cy="369332"/>
          </a:xfrm>
          <a:prstGeom prst="rect">
            <a:avLst/>
          </a:prstGeom>
          <a:noFill/>
        </p:spPr>
        <p:txBody>
          <a:bodyPr wrap="none" rtlCol="0">
            <a:spAutoFit/>
          </a:bodyPr>
          <a:lstStyle/>
          <a:p>
            <a:r>
              <a:rPr lang="en-US" dirty="0"/>
              <a:t>f</a:t>
            </a:r>
            <a:r>
              <a:rPr lang="en-US" dirty="0" smtClean="0"/>
              <a:t>it()</a:t>
            </a:r>
            <a:endParaRPr lang="en-US" dirty="0"/>
          </a:p>
        </p:txBody>
      </p:sp>
      <p:sp>
        <p:nvSpPr>
          <p:cNvPr id="19" name="TextBox 18"/>
          <p:cNvSpPr txBox="1"/>
          <p:nvPr/>
        </p:nvSpPr>
        <p:spPr>
          <a:xfrm>
            <a:off x="9402010" y="4361855"/>
            <a:ext cx="1104982" cy="369332"/>
          </a:xfrm>
          <a:prstGeom prst="rect">
            <a:avLst/>
          </a:prstGeom>
          <a:noFill/>
        </p:spPr>
        <p:txBody>
          <a:bodyPr wrap="none" rtlCol="0">
            <a:spAutoFit/>
          </a:bodyPr>
          <a:lstStyle/>
          <a:p>
            <a:r>
              <a:rPr lang="en-US" dirty="0" smtClean="0"/>
              <a:t>evaluate()</a:t>
            </a:r>
            <a:endParaRPr lang="en-US" dirty="0"/>
          </a:p>
        </p:txBody>
      </p:sp>
      <p:sp>
        <p:nvSpPr>
          <p:cNvPr id="20" name="TextBox 19"/>
          <p:cNvSpPr txBox="1"/>
          <p:nvPr/>
        </p:nvSpPr>
        <p:spPr>
          <a:xfrm>
            <a:off x="9372553" y="6280211"/>
            <a:ext cx="957313" cy="369332"/>
          </a:xfrm>
          <a:prstGeom prst="rect">
            <a:avLst/>
          </a:prstGeom>
          <a:noFill/>
        </p:spPr>
        <p:txBody>
          <a:bodyPr wrap="none" rtlCol="0">
            <a:spAutoFit/>
          </a:bodyPr>
          <a:lstStyle/>
          <a:p>
            <a:r>
              <a:rPr lang="en-US" dirty="0" smtClean="0"/>
              <a:t>predict()</a:t>
            </a:r>
            <a:endParaRPr lang="en-US" dirty="0"/>
          </a:p>
        </p:txBody>
      </p:sp>
      <p:sp>
        <p:nvSpPr>
          <p:cNvPr id="21" name="TextBox 20"/>
          <p:cNvSpPr txBox="1"/>
          <p:nvPr/>
        </p:nvSpPr>
        <p:spPr>
          <a:xfrm>
            <a:off x="4724003" y="5001271"/>
            <a:ext cx="1040670" cy="369332"/>
          </a:xfrm>
          <a:prstGeom prst="rect">
            <a:avLst/>
          </a:prstGeom>
          <a:noFill/>
        </p:spPr>
        <p:txBody>
          <a:bodyPr wrap="none" rtlCol="0">
            <a:spAutoFit/>
          </a:bodyPr>
          <a:lstStyle/>
          <a:p>
            <a:r>
              <a:rPr lang="en-US" dirty="0" err="1"/>
              <a:t>m</a:t>
            </a:r>
            <a:r>
              <a:rPr lang="en-US" dirty="0" err="1" smtClean="0"/>
              <a:t>odel_fn</a:t>
            </a:r>
            <a:endParaRPr lang="en-US" dirty="0"/>
          </a:p>
        </p:txBody>
      </p:sp>
    </p:spTree>
    <p:extLst>
      <p:ext uri="{BB962C8B-B14F-4D97-AF65-F5344CB8AC3E}">
        <p14:creationId xmlns:p14="http://schemas.microsoft.com/office/powerpoint/2010/main" val="1249084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Distributed TensorFlow</a:t>
            </a:r>
            <a:endParaRPr lang="en-US" cap="none" dirty="0"/>
          </a:p>
        </p:txBody>
      </p:sp>
      <p:sp>
        <p:nvSpPr>
          <p:cNvPr id="3" name="Content Placeholder 2"/>
          <p:cNvSpPr>
            <a:spLocks noGrp="1"/>
          </p:cNvSpPr>
          <p:nvPr>
            <p:ph sz="quarter" idx="13"/>
          </p:nvPr>
        </p:nvSpPr>
        <p:spPr>
          <a:xfrm>
            <a:off x="913774" y="1888435"/>
            <a:ext cx="10363826" cy="4502425"/>
          </a:xfrm>
        </p:spPr>
        <p:txBody>
          <a:bodyPr>
            <a:normAutofit lnSpcReduction="10000"/>
          </a:bodyPr>
          <a:lstStyle/>
          <a:p>
            <a:r>
              <a:rPr lang="en-US" cap="none" dirty="0"/>
              <a:t>A TensorFlow "cluster" is a set of "tasks" that participate in the distributed execution of a TensorFlow graph. Each task is associated with a TensorFlow "server", which contains a "master" that can be used to create sessions, and a "worker" that executes operations in the graph. A cluster can also be divided into one or more "jobs", where each job contains one or more tasks.</a:t>
            </a:r>
          </a:p>
          <a:p>
            <a:r>
              <a:rPr lang="en-US" cap="none" dirty="0"/>
              <a:t>To create a cluster, you start one TensorFlow server per task in the cluster. Each task typically runs on a different machine, but you can run multiple tasks on the same machine (e.g. to control different GPU devices). In each task, do the following:</a:t>
            </a:r>
          </a:p>
          <a:p>
            <a:pPr lvl="1"/>
            <a:r>
              <a:rPr lang="en-US" b="1" cap="none" dirty="0"/>
              <a:t>Create a </a:t>
            </a:r>
            <a:r>
              <a:rPr lang="en-US" b="1" cap="none" dirty="0" err="1"/>
              <a:t>tf.train.ClusterSpec</a:t>
            </a:r>
            <a:r>
              <a:rPr lang="en-US" cap="none" dirty="0"/>
              <a:t> that describes all of the tasks in the cluster. This should be the same for each task.</a:t>
            </a:r>
          </a:p>
          <a:p>
            <a:pPr lvl="1"/>
            <a:r>
              <a:rPr lang="en-US" b="1" cap="none" dirty="0"/>
              <a:t>Create a </a:t>
            </a:r>
            <a:r>
              <a:rPr lang="en-US" b="1" cap="none" dirty="0" err="1"/>
              <a:t>tf.train.Server</a:t>
            </a:r>
            <a:r>
              <a:rPr lang="en-US" cap="none" dirty="0"/>
              <a:t>, passing the </a:t>
            </a:r>
            <a:r>
              <a:rPr lang="en-US" cap="none" dirty="0" err="1"/>
              <a:t>tf.train.ClusterSpec</a:t>
            </a:r>
            <a:r>
              <a:rPr lang="en-US" cap="none" dirty="0"/>
              <a:t> to the constructor, and identifying the local task with a job name and task </a:t>
            </a:r>
            <a:r>
              <a:rPr lang="en-US" cap="none" dirty="0" smtClean="0"/>
              <a:t>index</a:t>
            </a:r>
          </a:p>
          <a:p>
            <a:r>
              <a:rPr lang="en-US" cap="none" dirty="0"/>
              <a:t>More details: https://</a:t>
            </a:r>
            <a:r>
              <a:rPr lang="en-US" cap="none" dirty="0" err="1"/>
              <a:t>www.tensorflow.org</a:t>
            </a:r>
            <a:r>
              <a:rPr lang="en-US" cap="none" dirty="0"/>
              <a:t>/deploy/distributed</a:t>
            </a:r>
          </a:p>
        </p:txBody>
      </p:sp>
    </p:spTree>
    <p:extLst>
      <p:ext uri="{BB962C8B-B14F-4D97-AF65-F5344CB8AC3E}">
        <p14:creationId xmlns:p14="http://schemas.microsoft.com/office/powerpoint/2010/main" val="139713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Distributed TensorFlow with SLURM</a:t>
            </a:r>
            <a:endParaRPr lang="en-US" cap="none" dirty="0"/>
          </a:p>
        </p:txBody>
      </p:sp>
      <p:sp>
        <p:nvSpPr>
          <p:cNvPr id="3" name="Content Placeholder 2"/>
          <p:cNvSpPr>
            <a:spLocks noGrp="1"/>
          </p:cNvSpPr>
          <p:nvPr>
            <p:ph sz="quarter" idx="13"/>
          </p:nvPr>
        </p:nvSpPr>
        <p:spPr>
          <a:xfrm>
            <a:off x="913774" y="1888435"/>
            <a:ext cx="10363826" cy="4502425"/>
          </a:xfrm>
        </p:spPr>
        <p:txBody>
          <a:bodyPr>
            <a:normAutofit/>
          </a:bodyPr>
          <a:lstStyle/>
          <a:p>
            <a:r>
              <a:rPr lang="en-US" cap="none" dirty="0" smtClean="0"/>
              <a:t>Explain what data parallel training is, synchronous training</a:t>
            </a:r>
          </a:p>
          <a:p>
            <a:r>
              <a:rPr lang="en-US" cap="none" dirty="0" smtClean="0"/>
              <a:t>Q: What do we need to know to construct a </a:t>
            </a:r>
            <a:r>
              <a:rPr lang="en-US" cap="none" dirty="0" err="1" smtClean="0"/>
              <a:t>ClusterSpec</a:t>
            </a:r>
            <a:r>
              <a:rPr lang="en-US" cap="none" dirty="0" smtClean="0"/>
              <a:t> and Server objects?</a:t>
            </a:r>
          </a:p>
          <a:p>
            <a:pPr lvl="1"/>
            <a:r>
              <a:rPr lang="en-US" cap="none" dirty="0" smtClean="0"/>
              <a:t>A: list of parameter server hosts and a list of worker hosts, total number of allocated hosts</a:t>
            </a:r>
          </a:p>
          <a:p>
            <a:pPr lvl="1"/>
            <a:r>
              <a:rPr lang="en-US" cap="none" dirty="0" smtClean="0">
                <a:solidFill>
                  <a:srgbClr val="FF0000"/>
                </a:solidFill>
              </a:rPr>
              <a:t>SLURM environmental variables </a:t>
            </a:r>
            <a:r>
              <a:rPr lang="en-US" dirty="0" smtClean="0">
                <a:solidFill>
                  <a:srgbClr val="FF0000"/>
                </a:solidFill>
              </a:rPr>
              <a:t>SLURM_NODELIST, SLURM_NPROCS </a:t>
            </a:r>
            <a:r>
              <a:rPr lang="en-US" cap="none" dirty="0" smtClean="0">
                <a:solidFill>
                  <a:srgbClr val="FF0000"/>
                </a:solidFill>
              </a:rPr>
              <a:t>provide this information</a:t>
            </a:r>
          </a:p>
          <a:p>
            <a:r>
              <a:rPr lang="en-US" cap="none" dirty="0" smtClean="0">
                <a:solidFill>
                  <a:srgbClr val="FF0000"/>
                </a:solidFill>
              </a:rPr>
              <a:t>Use MPI, SLURM to schedule TensorFlow on the cluster</a:t>
            </a:r>
          </a:p>
          <a:p>
            <a:r>
              <a:rPr lang="en-US" dirty="0" err="1" smtClean="0"/>
              <a:t>num_workers_per_host</a:t>
            </a:r>
            <a:r>
              <a:rPr lang="en-US" dirty="0" smtClean="0"/>
              <a:t> = NUM_GPUS</a:t>
            </a:r>
          </a:p>
          <a:p>
            <a:r>
              <a:rPr lang="en-US" dirty="0" err="1"/>
              <a:t>tasks_per_node</a:t>
            </a:r>
            <a:r>
              <a:rPr lang="en-US" dirty="0"/>
              <a:t> = </a:t>
            </a:r>
            <a:r>
              <a:rPr lang="en-US" dirty="0" err="1"/>
              <a:t>task_num</a:t>
            </a:r>
            <a:r>
              <a:rPr lang="en-US" dirty="0"/>
              <a:t> / </a:t>
            </a:r>
            <a:r>
              <a:rPr lang="en-US" dirty="0" err="1" smtClean="0"/>
              <a:t>num_hosts</a:t>
            </a:r>
            <a:endParaRPr lang="en-US" dirty="0" smtClean="0"/>
          </a:p>
          <a:p>
            <a:r>
              <a:rPr lang="en-US" dirty="0" err="1"/>
              <a:t>task_num</a:t>
            </a:r>
            <a:r>
              <a:rPr lang="en-US" dirty="0"/>
              <a:t> = </a:t>
            </a:r>
            <a:r>
              <a:rPr lang="en-US" dirty="0" err="1"/>
              <a:t>comm.Get_size</a:t>
            </a:r>
            <a:r>
              <a:rPr lang="en-US" dirty="0" smtClean="0"/>
              <a:t>()</a:t>
            </a:r>
          </a:p>
          <a:p>
            <a:r>
              <a:rPr lang="en-US" cap="none" dirty="0" err="1" smtClean="0">
                <a:solidFill>
                  <a:srgbClr val="FF0000"/>
                </a:solidFill>
              </a:rPr>
              <a:t>Tasklist</a:t>
            </a:r>
            <a:r>
              <a:rPr lang="en-US" cap="none" dirty="0" smtClean="0">
                <a:solidFill>
                  <a:srgbClr val="FF0000"/>
                </a:solidFill>
              </a:rPr>
              <a:t> -&gt; </a:t>
            </a:r>
            <a:r>
              <a:rPr lang="en-US" dirty="0" err="1"/>
              <a:t>expand_hostlist</a:t>
            </a:r>
            <a:r>
              <a:rPr lang="en-US" dirty="0"/>
              <a:t>( </a:t>
            </a:r>
            <a:r>
              <a:rPr lang="en-US" dirty="0" err="1"/>
              <a:t>os.environ</a:t>
            </a:r>
            <a:r>
              <a:rPr lang="en-US" dirty="0"/>
              <a:t>['SLURM_NODELIST']) </a:t>
            </a:r>
            <a:endParaRPr lang="en-US" cap="none" dirty="0" smtClean="0">
              <a:solidFill>
                <a:srgbClr val="FF0000"/>
              </a:solidFill>
            </a:endParaRPr>
          </a:p>
          <a:p>
            <a:pPr lvl="1"/>
            <a:endParaRPr lang="en-US" cap="none" dirty="0"/>
          </a:p>
        </p:txBody>
      </p:sp>
    </p:spTree>
    <p:extLst>
      <p:ext uri="{BB962C8B-B14F-4D97-AF65-F5344CB8AC3E}">
        <p14:creationId xmlns:p14="http://schemas.microsoft.com/office/powerpoint/2010/main" val="176259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Outline</a:t>
            </a:r>
            <a:endParaRPr lang="en-US" cap="none" dirty="0"/>
          </a:p>
        </p:txBody>
      </p:sp>
      <p:sp>
        <p:nvSpPr>
          <p:cNvPr id="3" name="Content Placeholder 2"/>
          <p:cNvSpPr>
            <a:spLocks noGrp="1"/>
          </p:cNvSpPr>
          <p:nvPr>
            <p:ph sz="quarter" idx="13"/>
          </p:nvPr>
        </p:nvSpPr>
        <p:spPr>
          <a:xfrm>
            <a:off x="913774" y="1945178"/>
            <a:ext cx="10364452" cy="4480560"/>
          </a:xfrm>
        </p:spPr>
        <p:txBody>
          <a:bodyPr>
            <a:normAutofit fontScale="92500" lnSpcReduction="10000"/>
          </a:bodyPr>
          <a:lstStyle/>
          <a:p>
            <a:r>
              <a:rPr lang="en-US" cap="none" dirty="0" smtClean="0"/>
              <a:t>TensorFlow architecture and primitives</a:t>
            </a:r>
          </a:p>
          <a:p>
            <a:pPr lvl="1"/>
            <a:r>
              <a:rPr lang="en-US" cap="none" dirty="0" smtClean="0"/>
              <a:t>TF constants, variables and placeholders. Session</a:t>
            </a:r>
          </a:p>
          <a:p>
            <a:r>
              <a:rPr lang="en-US" cap="none" dirty="0" smtClean="0"/>
              <a:t>Installing TensorFlow locally and on Princeton University clusters</a:t>
            </a:r>
          </a:p>
          <a:p>
            <a:r>
              <a:rPr lang="en-US" cap="none" dirty="0" smtClean="0"/>
              <a:t>TF deep-dive</a:t>
            </a:r>
          </a:p>
          <a:p>
            <a:pPr lvl="1"/>
            <a:r>
              <a:rPr lang="en-US" cap="none" dirty="0"/>
              <a:t>H</a:t>
            </a:r>
            <a:r>
              <a:rPr lang="en-US" cap="none" dirty="0" smtClean="0"/>
              <a:t>ands-on </a:t>
            </a:r>
            <a:r>
              <a:rPr lang="en-US" cap="none" dirty="0" err="1" smtClean="0"/>
              <a:t>Tensorboard</a:t>
            </a:r>
            <a:r>
              <a:rPr lang="en-US" cap="none" dirty="0" smtClean="0"/>
              <a:t> demo: debugging CNN</a:t>
            </a:r>
          </a:p>
          <a:p>
            <a:pPr lvl="1"/>
            <a:r>
              <a:rPr lang="en-US" cap="none" dirty="0" smtClean="0"/>
              <a:t>Scalar variable summaries, histograms, embedded visualization</a:t>
            </a:r>
          </a:p>
          <a:p>
            <a:r>
              <a:rPr lang="en-US" cap="none" dirty="0" smtClean="0"/>
              <a:t>(future) API overview </a:t>
            </a:r>
          </a:p>
          <a:p>
            <a:pPr lvl="1"/>
            <a:r>
              <a:rPr lang="en-US" cap="none" dirty="0" err="1"/>
              <a:t>t</a:t>
            </a:r>
            <a:r>
              <a:rPr lang="en-US" cap="none" dirty="0" err="1" smtClean="0"/>
              <a:t>ensorflow.layers</a:t>
            </a:r>
            <a:r>
              <a:rPr lang="en-US" cap="none" dirty="0" smtClean="0"/>
              <a:t> module, estimators, </a:t>
            </a:r>
            <a:r>
              <a:rPr lang="en-US" cap="none" dirty="0" err="1" smtClean="0"/>
              <a:t>Keras</a:t>
            </a:r>
            <a:endParaRPr lang="en-US" cap="none" dirty="0" smtClean="0"/>
          </a:p>
          <a:p>
            <a:r>
              <a:rPr lang="en-US" cap="none" dirty="0" smtClean="0"/>
              <a:t>Distributed TensorFlow</a:t>
            </a:r>
          </a:p>
          <a:p>
            <a:pPr lvl="1"/>
            <a:r>
              <a:rPr lang="en-US" cap="none" dirty="0" err="1" smtClean="0"/>
              <a:t>ClusterSpecs</a:t>
            </a:r>
            <a:r>
              <a:rPr lang="en-US" cap="none" dirty="0" smtClean="0"/>
              <a:t> and Servers</a:t>
            </a:r>
          </a:p>
          <a:p>
            <a:pPr lvl="1"/>
            <a:r>
              <a:rPr lang="en-US" cap="none" dirty="0" smtClean="0"/>
              <a:t>Scheduling with SLURM</a:t>
            </a:r>
          </a:p>
          <a:p>
            <a:pPr lvl="1"/>
            <a:endParaRPr lang="en-US" cap="none" dirty="0" smtClean="0"/>
          </a:p>
          <a:p>
            <a:endParaRPr lang="en-US" cap="none" dirty="0" smtClean="0"/>
          </a:p>
          <a:p>
            <a:endParaRPr lang="en-US" dirty="0"/>
          </a:p>
        </p:txBody>
      </p:sp>
    </p:spTree>
    <p:extLst>
      <p:ext uri="{BB962C8B-B14F-4D97-AF65-F5344CB8AC3E}">
        <p14:creationId xmlns:p14="http://schemas.microsoft.com/office/powerpoint/2010/main" val="30504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TensorFlow </a:t>
            </a:r>
            <a:r>
              <a:rPr lang="en-US" cap="none" dirty="0" smtClean="0"/>
              <a:t>architecture</a:t>
            </a:r>
            <a:endParaRPr lang="en-US" cap="none" dirty="0"/>
          </a:p>
        </p:txBody>
      </p:sp>
      <p:sp>
        <p:nvSpPr>
          <p:cNvPr id="3" name="Content Placeholder 2"/>
          <p:cNvSpPr>
            <a:spLocks noGrp="1"/>
          </p:cNvSpPr>
          <p:nvPr>
            <p:ph sz="quarter" idx="13"/>
          </p:nvPr>
        </p:nvSpPr>
        <p:spPr>
          <a:xfrm>
            <a:off x="913774" y="1945178"/>
            <a:ext cx="10364452" cy="4480560"/>
          </a:xfrm>
        </p:spPr>
        <p:txBody>
          <a:bodyPr>
            <a:normAutofit/>
          </a:bodyPr>
          <a:lstStyle/>
          <a:p>
            <a:r>
              <a:rPr lang="en-US" cap="none" dirty="0"/>
              <a:t>TensorFlow is a Python Library that allows users to express arbitrary computation as a graph of data flows. Nodes in this graph represent mathematical operations (ops), whereas edges represent data that is communicated from one node to </a:t>
            </a:r>
            <a:r>
              <a:rPr lang="en-US" cap="none" dirty="0" smtClean="0"/>
              <a:t>another</a:t>
            </a:r>
          </a:p>
          <a:p>
            <a:r>
              <a:rPr lang="en-US" cap="none" dirty="0"/>
              <a:t>Computation is defined as Directed Acyclic Graph  </a:t>
            </a:r>
            <a:endParaRPr lang="en-US" cap="none" dirty="0" smtClean="0"/>
          </a:p>
          <a:p>
            <a:r>
              <a:rPr lang="en-US" cap="none" dirty="0"/>
              <a:t>TensorFlow tensors = multidimensional arrays</a:t>
            </a:r>
          </a:p>
          <a:p>
            <a:endParaRPr lang="en-US" cap="none" dirty="0"/>
          </a:p>
          <a:p>
            <a:endParaRPr lang="en-US" cap="none" dirty="0"/>
          </a:p>
          <a:p>
            <a:endParaRPr lang="en-US" cap="none" dirty="0" smtClean="0"/>
          </a:p>
          <a:p>
            <a:endParaRPr lang="en-US" cap="none" dirty="0"/>
          </a:p>
        </p:txBody>
      </p:sp>
      <p:pic>
        <p:nvPicPr>
          <p:cNvPr id="1026" name="Picture 2" descr="https://github.com/ASvyatkovskiy/PythonWorkshop/raw/37a6cd9e5b2d7294dab3493fd24eb25d8a5a2027/graphics/tf_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772" y="4185458"/>
            <a:ext cx="6375862" cy="26141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7273" y="4604325"/>
            <a:ext cx="4825091" cy="1200329"/>
          </a:xfrm>
          <a:prstGeom prst="rect">
            <a:avLst/>
          </a:prstGeom>
        </p:spPr>
        <p:txBody>
          <a:bodyPr wrap="square">
            <a:spAutoFit/>
          </a:bodyPr>
          <a:lstStyle/>
          <a:p>
            <a:r>
              <a:rPr lang="en-US" dirty="0" smtClean="0"/>
              <a:t>Different front-ends: </a:t>
            </a:r>
            <a:br>
              <a:rPr lang="en-US" dirty="0" smtClean="0"/>
            </a:br>
            <a:r>
              <a:rPr lang="en-US" dirty="0" smtClean="0"/>
              <a:t>Python </a:t>
            </a:r>
            <a:r>
              <a:rPr lang="en-US" dirty="0"/>
              <a:t>and C++ as of </a:t>
            </a:r>
            <a:r>
              <a:rPr lang="en-US" dirty="0" smtClean="0"/>
              <a:t>today</a:t>
            </a:r>
          </a:p>
          <a:p>
            <a:endParaRPr lang="en-US" dirty="0"/>
          </a:p>
          <a:p>
            <a:r>
              <a:rPr lang="en-US" dirty="0"/>
              <a:t>Core written in C++ </a:t>
            </a:r>
          </a:p>
        </p:txBody>
      </p:sp>
      <p:cxnSp>
        <p:nvCxnSpPr>
          <p:cNvPr id="6" name="Straight Arrow Connector 5"/>
          <p:cNvCxnSpPr/>
          <p:nvPr/>
        </p:nvCxnSpPr>
        <p:spPr>
          <a:xfrm>
            <a:off x="2194560" y="5636029"/>
            <a:ext cx="3042458" cy="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901142" y="4804756"/>
            <a:ext cx="2510443" cy="28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057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86503"/>
            <a:ext cx="10364451" cy="1596177"/>
          </a:xfrm>
        </p:spPr>
        <p:txBody>
          <a:bodyPr/>
          <a:lstStyle/>
          <a:p>
            <a:r>
              <a:rPr lang="en-US" cap="none" dirty="0"/>
              <a:t>TensorFlow </a:t>
            </a:r>
            <a:r>
              <a:rPr lang="en-US" cap="none" dirty="0" smtClean="0"/>
              <a:t>primitives: constants, variables</a:t>
            </a:r>
            <a:endParaRPr lang="en-US" cap="none" dirty="0"/>
          </a:p>
        </p:txBody>
      </p:sp>
      <p:sp>
        <p:nvSpPr>
          <p:cNvPr id="3" name="Content Placeholder 2"/>
          <p:cNvSpPr>
            <a:spLocks noGrp="1"/>
          </p:cNvSpPr>
          <p:nvPr>
            <p:ph sz="quarter" idx="13"/>
          </p:nvPr>
        </p:nvSpPr>
        <p:spPr>
          <a:xfrm>
            <a:off x="124691" y="1197034"/>
            <a:ext cx="11153535" cy="5336770"/>
          </a:xfrm>
        </p:spPr>
        <p:txBody>
          <a:bodyPr>
            <a:normAutofit/>
          </a:bodyPr>
          <a:lstStyle/>
          <a:p>
            <a:r>
              <a:rPr lang="en-US" cap="none" dirty="0" smtClean="0"/>
              <a:t>Constants: operations that do not need an input</a:t>
            </a:r>
          </a:p>
          <a:p>
            <a:endParaRPr lang="en-US" cap="none" dirty="0"/>
          </a:p>
          <a:p>
            <a:pPr marL="0" indent="0">
              <a:buNone/>
            </a:pPr>
            <a:endParaRPr lang="en-US" cap="none" dirty="0" smtClean="0"/>
          </a:p>
          <a:p>
            <a:pPr marL="0" indent="0">
              <a:buNone/>
            </a:pPr>
            <a:endParaRPr lang="en-US" cap="none" dirty="0" smtClean="0"/>
          </a:p>
          <a:p>
            <a:pPr marL="0" indent="0">
              <a:buNone/>
            </a:pPr>
            <a:endParaRPr lang="en-US" cap="none" dirty="0" smtClean="0"/>
          </a:p>
          <a:p>
            <a:r>
              <a:rPr lang="en-US" cap="none" dirty="0" smtClean="0"/>
              <a:t>Variables: in-memory </a:t>
            </a:r>
            <a:r>
              <a:rPr lang="en-US" cap="none" dirty="0"/>
              <a:t>buffers that contain tensors, they are present across multiple executions of a </a:t>
            </a:r>
            <a:r>
              <a:rPr lang="en-US" cap="none" dirty="0" smtClean="0"/>
              <a:t>graph </a:t>
            </a:r>
            <a:endParaRPr lang="en-US" cap="none" dirty="0"/>
          </a:p>
          <a:p>
            <a:pPr lvl="1"/>
            <a:r>
              <a:rPr lang="en-US" cap="none" dirty="0"/>
              <a:t>Variables must be explicitly initialized before a graph is used for the first </a:t>
            </a:r>
            <a:r>
              <a:rPr lang="en-US" cap="none" dirty="0" smtClean="0"/>
              <a:t>time</a:t>
            </a:r>
          </a:p>
          <a:p>
            <a:pPr lvl="1"/>
            <a:r>
              <a:rPr lang="en-US" cap="none" dirty="0" smtClean="0"/>
              <a:t>We </a:t>
            </a:r>
            <a:r>
              <a:rPr lang="en-US" cap="none" dirty="0"/>
              <a:t>can use gradient methods to modify variables after each iteration as we search for a model’s optimal parameter </a:t>
            </a:r>
            <a:r>
              <a:rPr lang="en-US" cap="none" dirty="0" smtClean="0"/>
              <a:t>settings</a:t>
            </a:r>
          </a:p>
          <a:p>
            <a:pPr lvl="1"/>
            <a:r>
              <a:rPr lang="en-US" cap="none" dirty="0" smtClean="0"/>
              <a:t>We </a:t>
            </a:r>
            <a:r>
              <a:rPr lang="en-US" cap="none" dirty="0"/>
              <a:t>can save the values stored in variables to disk and restore them for later </a:t>
            </a:r>
            <a:r>
              <a:rPr lang="en-US" cap="none" dirty="0" smtClean="0"/>
              <a:t>use.</a:t>
            </a:r>
          </a:p>
          <a:p>
            <a:r>
              <a:rPr lang="en-US" cap="none" dirty="0" smtClean="0"/>
              <a:t>Following creates a variable:</a:t>
            </a:r>
          </a:p>
        </p:txBody>
      </p:sp>
      <p:pic>
        <p:nvPicPr>
          <p:cNvPr id="4" name="Picture 3"/>
          <p:cNvPicPr>
            <a:picLocks noChangeAspect="1"/>
          </p:cNvPicPr>
          <p:nvPr/>
        </p:nvPicPr>
        <p:blipFill>
          <a:blip r:embed="rId2"/>
          <a:stretch>
            <a:fillRect/>
          </a:stretch>
        </p:blipFill>
        <p:spPr>
          <a:xfrm>
            <a:off x="5928244" y="1682680"/>
            <a:ext cx="4397460" cy="1820487"/>
          </a:xfrm>
          <a:prstGeom prst="rect">
            <a:avLst/>
          </a:prstGeom>
        </p:spPr>
      </p:pic>
      <p:pic>
        <p:nvPicPr>
          <p:cNvPr id="5" name="Picture 4"/>
          <p:cNvPicPr>
            <a:picLocks noChangeAspect="1"/>
          </p:cNvPicPr>
          <p:nvPr/>
        </p:nvPicPr>
        <p:blipFill>
          <a:blip r:embed="rId3"/>
          <a:stretch>
            <a:fillRect/>
          </a:stretch>
        </p:blipFill>
        <p:spPr>
          <a:xfrm>
            <a:off x="2219497" y="6141081"/>
            <a:ext cx="6799812" cy="475849"/>
          </a:xfrm>
          <a:prstGeom prst="rect">
            <a:avLst/>
          </a:prstGeom>
        </p:spPr>
      </p:pic>
    </p:spTree>
    <p:extLst>
      <p:ext uri="{BB962C8B-B14F-4D97-AF65-F5344CB8AC3E}">
        <p14:creationId xmlns:p14="http://schemas.microsoft.com/office/powerpoint/2010/main" val="930710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86503"/>
            <a:ext cx="10364451" cy="1596177"/>
          </a:xfrm>
        </p:spPr>
        <p:txBody>
          <a:bodyPr/>
          <a:lstStyle/>
          <a:p>
            <a:r>
              <a:rPr lang="en-US" cap="none" dirty="0"/>
              <a:t>TensorFlow </a:t>
            </a:r>
            <a:r>
              <a:rPr lang="en-US" cap="none" dirty="0" smtClean="0"/>
              <a:t>primitives: constants, variables</a:t>
            </a:r>
            <a:endParaRPr lang="en-US" cap="none" dirty="0"/>
          </a:p>
        </p:txBody>
      </p:sp>
      <p:sp>
        <p:nvSpPr>
          <p:cNvPr id="3" name="Content Placeholder 2"/>
          <p:cNvSpPr>
            <a:spLocks noGrp="1"/>
          </p:cNvSpPr>
          <p:nvPr>
            <p:ph sz="quarter" idx="13"/>
          </p:nvPr>
        </p:nvSpPr>
        <p:spPr>
          <a:xfrm>
            <a:off x="124691" y="1670861"/>
            <a:ext cx="11153535" cy="4796442"/>
          </a:xfrm>
        </p:spPr>
        <p:txBody>
          <a:bodyPr>
            <a:normAutofit/>
          </a:bodyPr>
          <a:lstStyle/>
          <a:p>
            <a:r>
              <a:rPr lang="en-US" cap="none" dirty="0"/>
              <a:t>Similarly to </a:t>
            </a:r>
            <a:r>
              <a:rPr lang="en-US" cap="none" dirty="0" err="1"/>
              <a:t>NumPy</a:t>
            </a:r>
            <a:r>
              <a:rPr lang="en-US" cap="none" dirty="0"/>
              <a:t>, one can use a set of predefined functions to create some common tensors:</a:t>
            </a:r>
            <a:endParaRPr lang="en-US" cap="none" dirty="0" smtClean="0"/>
          </a:p>
        </p:txBody>
      </p:sp>
      <p:pic>
        <p:nvPicPr>
          <p:cNvPr id="6" name="Picture 5"/>
          <p:cNvPicPr>
            <a:picLocks noChangeAspect="1"/>
          </p:cNvPicPr>
          <p:nvPr/>
        </p:nvPicPr>
        <p:blipFill>
          <a:blip r:embed="rId2"/>
          <a:stretch>
            <a:fillRect/>
          </a:stretch>
        </p:blipFill>
        <p:spPr>
          <a:xfrm>
            <a:off x="1088967" y="2484246"/>
            <a:ext cx="9734204" cy="2988378"/>
          </a:xfrm>
          <a:prstGeom prst="rect">
            <a:avLst/>
          </a:prstGeom>
        </p:spPr>
      </p:pic>
    </p:spTree>
    <p:extLst>
      <p:ext uri="{BB962C8B-B14F-4D97-AF65-F5344CB8AC3E}">
        <p14:creationId xmlns:p14="http://schemas.microsoft.com/office/powerpoint/2010/main" val="201173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86503"/>
            <a:ext cx="10364451" cy="1596177"/>
          </a:xfrm>
        </p:spPr>
        <p:txBody>
          <a:bodyPr/>
          <a:lstStyle/>
          <a:p>
            <a:r>
              <a:rPr lang="en-US" cap="none" dirty="0"/>
              <a:t>TensorFlow </a:t>
            </a:r>
            <a:r>
              <a:rPr lang="en-US" cap="none" dirty="0" smtClean="0"/>
              <a:t>operations</a:t>
            </a:r>
            <a:endParaRPr lang="en-US" cap="none" dirty="0"/>
          </a:p>
        </p:txBody>
      </p:sp>
      <p:sp>
        <p:nvSpPr>
          <p:cNvPr id="3" name="Content Placeholder 2"/>
          <p:cNvSpPr>
            <a:spLocks noGrp="1"/>
          </p:cNvSpPr>
          <p:nvPr>
            <p:ph sz="quarter" idx="13"/>
          </p:nvPr>
        </p:nvSpPr>
        <p:spPr>
          <a:xfrm>
            <a:off x="124691" y="1670860"/>
            <a:ext cx="11153535" cy="5029197"/>
          </a:xfrm>
        </p:spPr>
        <p:txBody>
          <a:bodyPr>
            <a:normAutofit fontScale="92500" lnSpcReduction="10000"/>
          </a:bodyPr>
          <a:lstStyle/>
          <a:p>
            <a:r>
              <a:rPr lang="en-US" cap="none" dirty="0"/>
              <a:t>On a high-level, TensorFlow operations represent abstract transformations that are applied to tensors in the computation graph. Operations may have attributes that may be supplied before or during runtime. </a:t>
            </a:r>
          </a:p>
          <a:p>
            <a:pPr lvl="1"/>
            <a:r>
              <a:rPr lang="en-US" cap="none" dirty="0"/>
              <a:t>An operation consists of one or more kernels, which represent device-specific implementations. For example, an operation may have separate CPU and GPU kernels because it can be more efficiently expressed on a GPU. </a:t>
            </a:r>
          </a:p>
          <a:p>
            <a:r>
              <a:rPr lang="en-US" cap="none" dirty="0"/>
              <a:t>To provide an overview of the types of operations available, we include a table from the original TensorFlow white paper detailing the various categories of operations in TensorFlow.</a:t>
            </a:r>
          </a:p>
          <a:p>
            <a:r>
              <a:rPr lang="en-US" cap="none" dirty="0"/>
              <a:t>Following table summarizes the mathematical ops available in </a:t>
            </a:r>
            <a:r>
              <a:rPr lang="en-US" cap="none" dirty="0" smtClean="0"/>
              <a:t>Tensorflow:</a:t>
            </a:r>
          </a:p>
          <a:p>
            <a:endParaRPr lang="en-US" cap="none" dirty="0"/>
          </a:p>
          <a:p>
            <a:endParaRPr lang="en-US" cap="none" dirty="0" smtClean="0"/>
          </a:p>
          <a:p>
            <a:endParaRPr lang="en-US" cap="none" dirty="0"/>
          </a:p>
          <a:p>
            <a:endParaRPr lang="en-US" cap="none" dirty="0" smtClean="0"/>
          </a:p>
          <a:p>
            <a:r>
              <a:rPr lang="en-US" cap="none" dirty="0" smtClean="0"/>
              <a:t>See more details at:</a:t>
            </a:r>
            <a:endParaRPr lang="en-US" cap="none" dirty="0"/>
          </a:p>
        </p:txBody>
      </p:sp>
    </p:spTree>
    <p:extLst>
      <p:ext uri="{BB962C8B-B14F-4D97-AF65-F5344CB8AC3E}">
        <p14:creationId xmlns:p14="http://schemas.microsoft.com/office/powerpoint/2010/main" val="43530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86503"/>
            <a:ext cx="10364451" cy="1596177"/>
          </a:xfrm>
        </p:spPr>
        <p:txBody>
          <a:bodyPr/>
          <a:lstStyle/>
          <a:p>
            <a:r>
              <a:rPr lang="en-US" cap="none" dirty="0"/>
              <a:t>TensorFlow </a:t>
            </a:r>
            <a:r>
              <a:rPr lang="en-US" cap="none" dirty="0" smtClean="0"/>
              <a:t>placeholders</a:t>
            </a:r>
            <a:endParaRPr lang="en-US" cap="none" dirty="0"/>
          </a:p>
        </p:txBody>
      </p:sp>
      <p:sp>
        <p:nvSpPr>
          <p:cNvPr id="3" name="Content Placeholder 2"/>
          <p:cNvSpPr>
            <a:spLocks noGrp="1"/>
          </p:cNvSpPr>
          <p:nvPr>
            <p:ph sz="quarter" idx="13"/>
          </p:nvPr>
        </p:nvSpPr>
        <p:spPr>
          <a:xfrm>
            <a:off x="124691" y="1670860"/>
            <a:ext cx="11153535" cy="5029197"/>
          </a:xfrm>
        </p:spPr>
        <p:txBody>
          <a:bodyPr>
            <a:normAutofit/>
          </a:bodyPr>
          <a:lstStyle/>
          <a:p>
            <a:r>
              <a:rPr lang="en-US" cap="none" dirty="0"/>
              <a:t>A variable is meant to be initialized only once. If we need to feed some external input to our calculation, we would need to use something that we could populate every iteration.</a:t>
            </a:r>
          </a:p>
          <a:p>
            <a:r>
              <a:rPr lang="en-US" cap="none" dirty="0"/>
              <a:t>TensorFlow solves this problem using a construct called a placeholder. A placeholder is instantiated as follows and can be used in operations just like ordinary TensorFlow variables and tensors.</a:t>
            </a:r>
          </a:p>
          <a:p>
            <a:r>
              <a:rPr lang="en-US" cap="none" dirty="0"/>
              <a:t>You supply feed data as an argument to a run() call. The feed is only used for the run call to which it is passed. The most common use case involves designating specific operations to be "feed" operations by using </a:t>
            </a:r>
            <a:r>
              <a:rPr lang="en-US" cap="none" dirty="0" err="1"/>
              <a:t>tf.placeholder</a:t>
            </a:r>
            <a:r>
              <a:rPr lang="en-US" cap="none" dirty="0"/>
              <a:t>() to create them</a:t>
            </a:r>
            <a:r>
              <a:rPr lang="en-US" cap="none" dirty="0" smtClean="0"/>
              <a:t>:</a:t>
            </a:r>
          </a:p>
          <a:p>
            <a:endParaRPr lang="en-US" cap="none" dirty="0"/>
          </a:p>
          <a:p>
            <a:pPr marL="0" indent="0">
              <a:buNone/>
            </a:pPr>
            <a:endParaRPr lang="en-US" cap="none" dirty="0"/>
          </a:p>
          <a:p>
            <a:endParaRPr lang="en-US" cap="none" dirty="0" smtClean="0"/>
          </a:p>
          <a:p>
            <a:r>
              <a:rPr lang="en-US" cap="none" dirty="0"/>
              <a:t>A placeholder() operation generates an error if you do not supply a feed for </a:t>
            </a:r>
            <a:r>
              <a:rPr lang="en-US" cap="none" dirty="0" smtClean="0"/>
              <a:t>it</a:t>
            </a:r>
            <a:endParaRPr lang="en-US" cap="none" dirty="0"/>
          </a:p>
        </p:txBody>
      </p:sp>
      <p:pic>
        <p:nvPicPr>
          <p:cNvPr id="4" name="Picture 3"/>
          <p:cNvPicPr>
            <a:picLocks noChangeAspect="1"/>
          </p:cNvPicPr>
          <p:nvPr/>
        </p:nvPicPr>
        <p:blipFill>
          <a:blip r:embed="rId3"/>
          <a:stretch>
            <a:fillRect/>
          </a:stretch>
        </p:blipFill>
        <p:spPr>
          <a:xfrm>
            <a:off x="2161887" y="4689835"/>
            <a:ext cx="7198245" cy="1350170"/>
          </a:xfrm>
          <a:prstGeom prst="rect">
            <a:avLst/>
          </a:prstGeom>
        </p:spPr>
      </p:pic>
    </p:spTree>
    <p:extLst>
      <p:ext uri="{BB962C8B-B14F-4D97-AF65-F5344CB8AC3E}">
        <p14:creationId xmlns:p14="http://schemas.microsoft.com/office/powerpoint/2010/main" val="253830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86503"/>
            <a:ext cx="10364451" cy="1596177"/>
          </a:xfrm>
        </p:spPr>
        <p:txBody>
          <a:bodyPr/>
          <a:lstStyle/>
          <a:p>
            <a:r>
              <a:rPr lang="en-US" cap="none" dirty="0" smtClean="0"/>
              <a:t>Installing TensorFlow</a:t>
            </a:r>
            <a:endParaRPr lang="en-US" cap="none" dirty="0"/>
          </a:p>
        </p:txBody>
      </p:sp>
      <p:sp>
        <p:nvSpPr>
          <p:cNvPr id="3" name="Content Placeholder 2"/>
          <p:cNvSpPr>
            <a:spLocks noGrp="1"/>
          </p:cNvSpPr>
          <p:nvPr>
            <p:ph sz="quarter" idx="13"/>
          </p:nvPr>
        </p:nvSpPr>
        <p:spPr>
          <a:xfrm>
            <a:off x="124691" y="1670860"/>
            <a:ext cx="11153535" cy="5029197"/>
          </a:xfrm>
        </p:spPr>
        <p:txBody>
          <a:bodyPr>
            <a:normAutofit/>
          </a:bodyPr>
          <a:lstStyle/>
          <a:p>
            <a:r>
              <a:rPr lang="en-US" cap="none" dirty="0" smtClean="0"/>
              <a:t>Available via pip:</a:t>
            </a:r>
          </a:p>
          <a:p>
            <a:pPr marL="0" indent="0">
              <a:buNone/>
            </a:pPr>
            <a:r>
              <a:rPr lang="en-US" cap="none" dirty="0" smtClean="0"/>
              <a:t>                        pip install –</a:t>
            </a:r>
            <a:r>
              <a:rPr lang="en-US" cap="none" dirty="0" err="1" smtClean="0"/>
              <a:t>updagrade</a:t>
            </a:r>
            <a:r>
              <a:rPr lang="en-US" cap="none" dirty="0" smtClean="0"/>
              <a:t> </a:t>
            </a:r>
            <a:r>
              <a:rPr lang="en-US" cap="none" dirty="0" err="1" smtClean="0"/>
              <a:t>tensorflow</a:t>
            </a:r>
            <a:endParaRPr lang="en-US" cap="none" dirty="0" smtClean="0"/>
          </a:p>
          <a:p>
            <a:r>
              <a:rPr lang="en-US" cap="none" dirty="0" smtClean="0"/>
              <a:t>If that does not work, either upgrade pip or point to the </a:t>
            </a:r>
            <a:r>
              <a:rPr lang="en-US" cap="none" dirty="0" err="1" smtClean="0"/>
              <a:t>googleapis</a:t>
            </a:r>
            <a:r>
              <a:rPr lang="en-US" cap="none" dirty="0" smtClean="0"/>
              <a:t> website:</a:t>
            </a:r>
          </a:p>
          <a:p>
            <a:pPr marL="0" indent="0">
              <a:buNone/>
            </a:pPr>
            <a:r>
              <a:rPr lang="en-US" cap="none" dirty="0" smtClean="0"/>
              <a:t>                        export </a:t>
            </a:r>
            <a:r>
              <a:rPr lang="en-US" cap="none" dirty="0"/>
              <a:t>TF_BINARY_URL=https://</a:t>
            </a:r>
            <a:r>
              <a:rPr lang="en-US" cap="none" dirty="0" err="1" smtClean="0"/>
              <a:t>storage.googleapis.com</a:t>
            </a:r>
            <a:r>
              <a:rPr lang="en-US" cap="none" dirty="0" smtClean="0"/>
              <a:t>/</a:t>
            </a:r>
            <a:r>
              <a:rPr lang="en-US" cap="none" dirty="0" err="1" smtClean="0"/>
              <a:t>tensorflow</a:t>
            </a:r>
            <a:r>
              <a:rPr lang="en-US" cap="none" dirty="0" smtClean="0"/>
              <a:t>/</a:t>
            </a:r>
            <a:r>
              <a:rPr lang="en-US" cap="none" dirty="0" err="1" smtClean="0"/>
              <a:t>linux</a:t>
            </a:r>
            <a:r>
              <a:rPr lang="en-US" cap="none" dirty="0" smtClean="0"/>
              <a:t>/</a:t>
            </a:r>
            <a:r>
              <a:rPr lang="en-US" cap="none" dirty="0" err="1" smtClean="0"/>
              <a:t>cpu</a:t>
            </a:r>
            <a:r>
              <a:rPr lang="en-US" cap="none" dirty="0" smtClean="0"/>
              <a:t>/tensorflow-1.0.0-cp27-none-linux_x86_64.whl </a:t>
            </a:r>
          </a:p>
          <a:p>
            <a:pPr marL="0" indent="0">
              <a:buNone/>
            </a:pPr>
            <a:r>
              <a:rPr lang="en-US" cap="none" dirty="0" smtClean="0"/>
              <a:t>                        pip </a:t>
            </a:r>
            <a:r>
              <a:rPr lang="en-US" cap="none" dirty="0"/>
              <a:t>install --user --upgrade $</a:t>
            </a:r>
            <a:r>
              <a:rPr lang="en-US" cap="none" dirty="0" smtClean="0"/>
              <a:t>TF_BINARY_URL</a:t>
            </a:r>
          </a:p>
        </p:txBody>
      </p:sp>
      <p:sp>
        <p:nvSpPr>
          <p:cNvPr id="5" name="Frame 4"/>
          <p:cNvSpPr/>
          <p:nvPr/>
        </p:nvSpPr>
        <p:spPr>
          <a:xfrm>
            <a:off x="166255" y="3574473"/>
            <a:ext cx="1263534" cy="39069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8772698" y="3183775"/>
            <a:ext cx="653935" cy="39069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9368444" y="3183775"/>
            <a:ext cx="665018" cy="39069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980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86503"/>
            <a:ext cx="10364451" cy="1596177"/>
          </a:xfrm>
        </p:spPr>
        <p:txBody>
          <a:bodyPr/>
          <a:lstStyle/>
          <a:p>
            <a:r>
              <a:rPr lang="en-US" cap="none" dirty="0" smtClean="0"/>
              <a:t>Installing TensorFlow</a:t>
            </a:r>
            <a:endParaRPr lang="en-US" cap="none" dirty="0"/>
          </a:p>
        </p:txBody>
      </p:sp>
      <p:sp>
        <p:nvSpPr>
          <p:cNvPr id="3" name="Content Placeholder 2"/>
          <p:cNvSpPr>
            <a:spLocks noGrp="1"/>
          </p:cNvSpPr>
          <p:nvPr>
            <p:ph sz="quarter" idx="13"/>
          </p:nvPr>
        </p:nvSpPr>
        <p:spPr>
          <a:xfrm>
            <a:off x="124691" y="1230284"/>
            <a:ext cx="11153535" cy="5469773"/>
          </a:xfrm>
        </p:spPr>
        <p:txBody>
          <a:bodyPr>
            <a:normAutofit/>
          </a:bodyPr>
          <a:lstStyle/>
          <a:p>
            <a:r>
              <a:rPr lang="en-US" cap="none" dirty="0" smtClean="0"/>
              <a:t>Recommended way to install TensorFlow on Princeton University clusters: use distributions build by </a:t>
            </a:r>
            <a:r>
              <a:rPr lang="en-US" cap="none" dirty="0" err="1" smtClean="0"/>
              <a:t>Josko</a:t>
            </a:r>
            <a:r>
              <a:rPr lang="en-US" cap="none" dirty="0" smtClean="0"/>
              <a:t>:</a:t>
            </a:r>
          </a:p>
          <a:p>
            <a:endParaRPr lang="en-US" cap="none" dirty="0"/>
          </a:p>
          <a:p>
            <a:endParaRPr lang="en-US" cap="none" dirty="0" smtClean="0"/>
          </a:p>
          <a:p>
            <a:endParaRPr lang="en-US" cap="none" dirty="0"/>
          </a:p>
          <a:p>
            <a:endParaRPr lang="en-US" cap="none" dirty="0" smtClean="0"/>
          </a:p>
          <a:p>
            <a:endParaRPr lang="en-US" cap="none" dirty="0"/>
          </a:p>
          <a:p>
            <a:endParaRPr lang="en-US" cap="none" dirty="0" smtClean="0"/>
          </a:p>
          <a:p>
            <a:endParaRPr lang="en-US" cap="none" dirty="0" smtClean="0"/>
          </a:p>
          <a:p>
            <a:pPr marL="0" indent="0">
              <a:buNone/>
            </a:pPr>
            <a:r>
              <a:rPr lang="en-US" cap="none" dirty="0" smtClean="0"/>
              <a:t>                 </a:t>
            </a:r>
            <a:r>
              <a:rPr lang="en-US" sz="1800" cap="none" dirty="0" smtClean="0"/>
              <a:t>export TF_BINARY_URL = </a:t>
            </a:r>
            <a:r>
              <a:rPr lang="en-US" sz="1800" cap="none" dirty="0"/>
              <a:t>http://tigress-</a:t>
            </a:r>
            <a:r>
              <a:rPr lang="en-US" sz="1800" cap="none" dirty="0" err="1"/>
              <a:t>web.princeton.edu</a:t>
            </a:r>
            <a:r>
              <a:rPr lang="en-US" sz="1800" cap="none" dirty="0"/>
              <a:t>/~</a:t>
            </a:r>
            <a:r>
              <a:rPr lang="en-US" sz="1800" cap="none" dirty="0" err="1" smtClean="0"/>
              <a:t>plazonic</a:t>
            </a:r>
            <a:r>
              <a:rPr lang="en-US" sz="1800" cap="none" dirty="0" smtClean="0"/>
              <a:t>/</a:t>
            </a:r>
            <a:r>
              <a:rPr lang="en-US" sz="1800" cap="none" dirty="0" err="1" smtClean="0"/>
              <a:t>tensorflow</a:t>
            </a:r>
            <a:r>
              <a:rPr lang="en-US" sz="1800" cap="none" dirty="0" smtClean="0"/>
              <a:t>/rhel6/</a:t>
            </a:r>
            <a:r>
              <a:rPr lang="en-US" sz="1800" cap="none" dirty="0" err="1" smtClean="0"/>
              <a:t>tensorflow_pkg_gpu</a:t>
            </a:r>
            <a:r>
              <a:rPr lang="en-US" sz="1800" cap="none" dirty="0" smtClean="0"/>
              <a:t>/tensorflow-1.0.0-cp27-cp27mu-linux_x86_64.whl</a:t>
            </a:r>
          </a:p>
          <a:p>
            <a:pPr marL="0" indent="0">
              <a:buNone/>
            </a:pPr>
            <a:r>
              <a:rPr lang="en-US" sz="1800" cap="none" dirty="0" smtClean="0"/>
              <a:t>                   pip install –user $TF_BINARY_URL</a:t>
            </a:r>
            <a:endParaRPr lang="en-US" sz="1800" cap="none" dirty="0"/>
          </a:p>
        </p:txBody>
      </p:sp>
      <p:pic>
        <p:nvPicPr>
          <p:cNvPr id="4" name="Picture 3"/>
          <p:cNvPicPr>
            <a:picLocks noChangeAspect="1"/>
          </p:cNvPicPr>
          <p:nvPr/>
        </p:nvPicPr>
        <p:blipFill>
          <a:blip r:embed="rId3"/>
          <a:stretch>
            <a:fillRect/>
          </a:stretch>
        </p:blipFill>
        <p:spPr>
          <a:xfrm>
            <a:off x="2614699" y="1882185"/>
            <a:ext cx="5531773" cy="3141994"/>
          </a:xfrm>
          <a:prstGeom prst="rect">
            <a:avLst/>
          </a:prstGeom>
        </p:spPr>
      </p:pic>
    </p:spTree>
    <p:extLst>
      <p:ext uri="{BB962C8B-B14F-4D97-AF65-F5344CB8AC3E}">
        <p14:creationId xmlns:p14="http://schemas.microsoft.com/office/powerpoint/2010/main" val="133372374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11670</TotalTime>
  <Words>1038</Words>
  <Application>Microsoft Macintosh PowerPoint</Application>
  <PresentationFormat>Widescreen</PresentationFormat>
  <Paragraphs>134</Paragraphs>
  <Slides>16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Tw Cen MT</vt:lpstr>
      <vt:lpstr>Arial</vt:lpstr>
      <vt:lpstr>Droplet</vt:lpstr>
      <vt:lpstr>Introduction to TensorFlow</vt:lpstr>
      <vt:lpstr>Outline</vt:lpstr>
      <vt:lpstr>TensorFlow architecture</vt:lpstr>
      <vt:lpstr>TensorFlow primitives: constants, variables</vt:lpstr>
      <vt:lpstr>TensorFlow primitives: constants, variables</vt:lpstr>
      <vt:lpstr>TensorFlow operations</vt:lpstr>
      <vt:lpstr>TensorFlow placeholders</vt:lpstr>
      <vt:lpstr>Installing TensorFlow</vt:lpstr>
      <vt:lpstr>Installing TensorFlow</vt:lpstr>
      <vt:lpstr>Hands-on Tensorboard demo</vt:lpstr>
      <vt:lpstr>(DEMO)</vt:lpstr>
      <vt:lpstr>Overview of APIs</vt:lpstr>
      <vt:lpstr>tensorflow.layers module</vt:lpstr>
      <vt:lpstr>Estimator API and Keras</vt:lpstr>
      <vt:lpstr>Distributed TensorFlow</vt:lpstr>
      <vt:lpstr>Distributed TensorFlow with SLURM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 match analysis - reboot</dc:title>
  <dc:creator>Alexey Svyatkovskiy</dc:creator>
  <cp:lastModifiedBy>Alexey Svyatkovskiy</cp:lastModifiedBy>
  <cp:revision>95</cp:revision>
  <dcterms:created xsi:type="dcterms:W3CDTF">2016-03-30T18:04:51Z</dcterms:created>
  <dcterms:modified xsi:type="dcterms:W3CDTF">2017-03-08T20:20:53Z</dcterms:modified>
</cp:coreProperties>
</file>